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1dfa09618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1dfa09618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ROHAN LEAD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Social media companies have a business model requiring people to be engaged for them to be able to monetize on ads. Hence, they are competing for our attention, trying to get us to spend more time on them.</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In order to increase engagement time, social media sites collect data to predict what type of content should be suggested. This is harmful because it increases time on sites which is bad for mental health. It is also bad because they use content that is harmful: the content is often emotionally charged, polarizing, sexual, violent, etc. which all causes mental health changes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“Persuasive Technology” is used by social media companies to increase ability to manipulate user behavior effectively.</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Variable-ratio reinforcement schedule (positive intermittent reinforcement) used by “pull down to refresh” to form an unconscious habit of checking the app (just like a slot machine)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“Tagging photo” feature → sends a notification → people forced to open the app to see, so they spend more time on the app</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1dfa096183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1dfa096183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ROHAN LEAD </a:t>
            </a:r>
            <a:endParaRPr/>
          </a:p>
          <a:p>
            <a:pPr indent="0" lvl="0" marL="0" rtl="0" algn="l">
              <a:spcBef>
                <a:spcPts val="0"/>
              </a:spcBef>
              <a:spcAft>
                <a:spcPts val="0"/>
              </a:spcAft>
              <a:buNone/>
            </a:pPr>
            <a:r>
              <a:rPr lang="en"/>
              <a:t>What is a tool? Ask audience to define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tool genuinely sits there until you need to use it. Social media demands things from you, </a:t>
            </a:r>
            <a:r>
              <a:rPr lang="en"/>
              <a:t>attempts</a:t>
            </a:r>
            <a:r>
              <a:rPr lang="en"/>
              <a:t> to tempt or seduce or asks things from you.  Concern about social media is not the same as being averse to new technology. Nobody said “society is ruined” when the car was invented, even though it caused changes to the world we knew.</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1dfa09618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1dfa09618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ROHAN LEAD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Ask audience about if they feel their use of social media is problematic</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Do you spend more time than you think on certain apps?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Do you have changes in attention span, productivity, irritability, impatience?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1e8fe15f9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1e8fe15f9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Rohan: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“Tech addiction”: we have a basic biological imperative to connect with other people, millions of years of evolution have created a system that gives us dopamine hits from connecting to others. Hence, social media systems that optimize ease and degree of connectivity have the potential to be addictive.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Pleasure-pain balance, dopamine deficit states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We evolved to care about how our tribe feels about us bc it matters. We were not built to experience social approval from thousands of strangers, every 5 minutes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Huge increase in depression and anxiety in american teenagers beginning in 2010, and there is also a huge increase in self harm, suicide, eating disorders. This coincides with the availability of social media. Rate of driver license, romantic interaction/dates has dropped significantly due to reduced risk taking.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Manipulates attention, harder to pay attention to school/hw, unrealistic standards of beauty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Tech acts as a digital pacifier: prevents people from being able to process feelings of loneliness, discomfort, fear, sadness etc.</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System that biases towards false info bc it increases engagement, but disinformation and extreme messages change people’s perceptions and beliefs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Tech will only get better at keeping our attention</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1dfa096183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1dfa096183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111111"/>
                </a:solidFill>
              </a:rPr>
              <a:t>The risks might be related to how much social media teens use. A 2019 study of more than 6,500 12- to 15-year-olds in the U.S. found that those who spent more than three hours a day using social media might be at heightened risk for mental health problems. Another 2019 study of more than 12,000 13- to 16-year-olds in England found that using social media more than three times a day predicted poor mental health and well-being in teens.</a:t>
            </a:r>
            <a:endParaRPr sz="1200">
              <a:solidFill>
                <a:srgbClr val="111111"/>
              </a:solidFill>
            </a:endParaRPr>
          </a:p>
          <a:p>
            <a:pPr indent="0" lvl="0" marL="0" rtl="0" algn="l">
              <a:lnSpc>
                <a:spcPct val="115000"/>
              </a:lnSpc>
              <a:spcBef>
                <a:spcPts val="900"/>
              </a:spcBef>
              <a:spcAft>
                <a:spcPts val="0"/>
              </a:spcAft>
              <a:buNone/>
            </a:pPr>
            <a:r>
              <a:rPr lang="en" sz="1200">
                <a:solidFill>
                  <a:srgbClr val="111111"/>
                </a:solidFill>
              </a:rPr>
              <a:t>Other studies also have observed links between high levels of social media use and depression or anxiety symptoms. A 2016 study of more than 450 teens found that greater social media use, nighttime social media use and emotional investment in social media — such as feeling upset when prevented from logging on — were each linked with worse sleep quality and higher levels of anxiety and depression.</a:t>
            </a:r>
            <a:endParaRPr sz="1200">
              <a:solidFill>
                <a:srgbClr val="111111"/>
              </a:solidFill>
            </a:endParaRPr>
          </a:p>
          <a:p>
            <a:pPr indent="0" lvl="0" marL="0" rtl="0" algn="l">
              <a:lnSpc>
                <a:spcPct val="115000"/>
              </a:lnSpc>
              <a:spcBef>
                <a:spcPts val="900"/>
              </a:spcBef>
              <a:spcAft>
                <a:spcPts val="0"/>
              </a:spcAft>
              <a:buNone/>
            </a:pPr>
            <a:r>
              <a:rPr lang="en" sz="1200">
                <a:solidFill>
                  <a:srgbClr val="111111"/>
                </a:solidFill>
              </a:rPr>
              <a:t>How teens use social media also might determine its impact. A 2015 study found that social comparison and feedback seeking by teens using social media and cellphones was linked with depressive symptoms. In addition, a small 2013 study found that older adolescents who used social media passively, such as by just viewing others' photos, reported declines in life satisfaction. Those who used social media to interact with others or post their own content didn't experience these declines.</a:t>
            </a:r>
            <a:endParaRPr sz="1200">
              <a:solidFill>
                <a:srgbClr val="111111"/>
              </a:solidFill>
            </a:endParaRPr>
          </a:p>
          <a:p>
            <a:pPr indent="0" lvl="0" marL="0" rtl="0" algn="l">
              <a:lnSpc>
                <a:spcPct val="115000"/>
              </a:lnSpc>
              <a:spcBef>
                <a:spcPts val="900"/>
              </a:spcBef>
              <a:spcAft>
                <a:spcPts val="0"/>
              </a:spcAft>
              <a:buNone/>
            </a:pPr>
            <a:r>
              <a:rPr lang="en" sz="1200">
                <a:solidFill>
                  <a:srgbClr val="111111"/>
                </a:solidFill>
              </a:rPr>
              <a:t>And an older study on the impact of social media on undergraduate college students showed that the longer they used Facebook, the stronger was their belief that others were happier than they were. But the more time the students spent going out with their friends, the less they felt this way.</a:t>
            </a:r>
            <a:endParaRPr sz="1200">
              <a:solidFill>
                <a:srgbClr val="111111"/>
              </a:solidFill>
            </a:endParaRPr>
          </a:p>
          <a:p>
            <a:pPr indent="0" lvl="0" marL="0" rtl="0" algn="l">
              <a:lnSpc>
                <a:spcPct val="115000"/>
              </a:lnSpc>
              <a:spcBef>
                <a:spcPts val="900"/>
              </a:spcBef>
              <a:spcAft>
                <a:spcPts val="0"/>
              </a:spcAft>
              <a:buNone/>
            </a:pPr>
            <a:r>
              <a:rPr lang="en" sz="1200">
                <a:solidFill>
                  <a:srgbClr val="111111"/>
                </a:solidFill>
              </a:rPr>
              <a:t>Because of teens' impulsive natures, experts suggest that teens who post content on social media are at risk of sharing intimate photos or highly personal stories. This can result in teens being bullied, harassed or even blackmailed. Teens often create posts without considering these consequences or privacy concerns.</a:t>
            </a:r>
            <a:endParaRPr sz="1200">
              <a:solidFill>
                <a:srgbClr val="111111"/>
              </a:solidFill>
            </a:endParaRPr>
          </a:p>
          <a:p>
            <a:pPr indent="0" lvl="0" marL="0" rtl="0" algn="l">
              <a:lnSpc>
                <a:spcPct val="115000"/>
              </a:lnSpc>
              <a:spcBef>
                <a:spcPts val="900"/>
              </a:spcBef>
              <a:spcAft>
                <a:spcPts val="0"/>
              </a:spcAft>
              <a:buClr>
                <a:schemeClr val="dk1"/>
              </a:buClr>
              <a:buSzPts val="1100"/>
              <a:buFont typeface="Arial"/>
              <a:buNone/>
            </a:pPr>
            <a:r>
              <a:t/>
            </a:r>
            <a:endParaRPr sz="1200">
              <a:solidFill>
                <a:srgbClr val="111111"/>
              </a:solidFill>
            </a:endParaRPr>
          </a:p>
          <a:p>
            <a:pPr indent="0" lvl="0" marL="0" rtl="0" algn="l">
              <a:spcBef>
                <a:spcPts val="90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1eecd0899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1eecd0899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1dfa096183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1dfa096183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Dr. Watkins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1e8fe15f9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1e8fe15f9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Dr. Watkins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1e8fe15f9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1e8fe15f9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Dr. Watkins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1dfa096183_1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1dfa096183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highlight>
                  <a:srgbClr val="D9D2E9"/>
                </a:highlight>
                <a:latin typeface="Calibri"/>
                <a:ea typeface="Calibri"/>
                <a:cs typeface="Calibri"/>
                <a:sym typeface="Calibri"/>
              </a:rPr>
              <a:t>Prompt the audience to speak</a:t>
            </a:r>
            <a:endParaRPr>
              <a:solidFill>
                <a:schemeClr val="dk1"/>
              </a:solidFill>
              <a:highlight>
                <a:srgbClr val="D9D2E9"/>
              </a:highlight>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1e8fe15f90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1e8fe15f90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ROHAN LEAD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1dfa096183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1dfa096183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ROHAN LEAD </a:t>
            </a:r>
            <a:endParaRPr/>
          </a:p>
          <a:p>
            <a:pPr indent="0" lvl="0" marL="0" rtl="0" algn="l">
              <a:spcBef>
                <a:spcPts val="0"/>
              </a:spcBef>
              <a:spcAft>
                <a:spcPts val="0"/>
              </a:spcAft>
              <a:buNone/>
            </a:pPr>
            <a:r>
              <a:rPr lang="en"/>
              <a:t>It’s hard for youth to just accept the advice of older people, and at times we tend to dismiss it. Older people didn’t grow up with technology so it seems sometimes that they are </a:t>
            </a:r>
            <a:r>
              <a:rPr lang="en"/>
              <a:t>unnecessarily</a:t>
            </a:r>
            <a:r>
              <a:rPr lang="en"/>
              <a:t> concerned about social media use.  When I got older I realized my parents might have been correct. The manner of approaching the topic really matters to get youth to listen to your perspective. “c</a:t>
            </a:r>
            <a:r>
              <a:rPr lang="en">
                <a:solidFill>
                  <a:schemeClr val="dk1"/>
                </a:solidFill>
                <a:highlight>
                  <a:srgbClr val="D9D2E9"/>
                </a:highlight>
                <a:latin typeface="Calibri"/>
                <a:ea typeface="Calibri"/>
                <a:cs typeface="Calibri"/>
                <a:sym typeface="Calibri"/>
              </a:rPr>
              <a:t>oming across as good-intentioned and not condescending or out-of-touch with what adolescents want, while acknowledging the downsides as well as the positives of social media.”</a:t>
            </a:r>
            <a:endParaRPr>
              <a:solidFill>
                <a:schemeClr val="dk1"/>
              </a:solidFill>
              <a:highlight>
                <a:srgbClr val="D9D2E9"/>
              </a:highlight>
              <a:latin typeface="Calibri"/>
              <a:ea typeface="Calibri"/>
              <a:cs typeface="Calibri"/>
              <a:sym typeface="Calibri"/>
            </a:endParaRPr>
          </a:p>
          <a:p>
            <a:pPr indent="0" lvl="0" marL="0" rtl="0" algn="l">
              <a:spcBef>
                <a:spcPts val="0"/>
              </a:spcBef>
              <a:spcAft>
                <a:spcPts val="0"/>
              </a:spcAft>
              <a:buNone/>
            </a:pPr>
            <a:r>
              <a:t/>
            </a:r>
            <a:endParaRPr>
              <a:solidFill>
                <a:schemeClr val="dk1"/>
              </a:solidFill>
              <a:highlight>
                <a:srgbClr val="D9D2E9"/>
              </a:highlight>
              <a:latin typeface="Calibri"/>
              <a:ea typeface="Calibri"/>
              <a:cs typeface="Calibri"/>
              <a:sym typeface="Calibri"/>
            </a:endParaRPr>
          </a:p>
          <a:p>
            <a:pPr indent="0" lvl="0" marL="0" rtl="0" algn="l">
              <a:spcBef>
                <a:spcPts val="0"/>
              </a:spcBef>
              <a:spcAft>
                <a:spcPts val="0"/>
              </a:spcAft>
              <a:buNone/>
            </a:pPr>
            <a:r>
              <a:rPr lang="en">
                <a:solidFill>
                  <a:schemeClr val="dk1"/>
                </a:solidFill>
                <a:highlight>
                  <a:srgbClr val="D9D2E9"/>
                </a:highlight>
                <a:latin typeface="Calibri"/>
                <a:ea typeface="Calibri"/>
                <a:cs typeface="Calibri"/>
                <a:sym typeface="Calibri"/>
              </a:rPr>
              <a:t>Encourage self reflection, ask them to make reasonable goals about their screen time and usage and have them monitor themselves to follow it. Help them realize on their own that usage may be out of control. Talk about privacy settings and safety online, make these rules. </a:t>
            </a:r>
            <a:endParaRPr>
              <a:solidFill>
                <a:schemeClr val="dk1"/>
              </a:solidFill>
              <a:highlight>
                <a:srgbClr val="D9D2E9"/>
              </a:highlight>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1e8fe15f90_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1e8fe15f90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1e8fe15f90_2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1e8fe15f90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1eecd0899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1eecd0899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1e8fe15f90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1e8fe15f90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1e903ace7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1e903ace7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ROHAN LEAD </a:t>
            </a:r>
            <a:r>
              <a:rPr lang="en">
                <a:solidFill>
                  <a:schemeClr val="dk1"/>
                </a:solidFill>
              </a:rPr>
              <a:t>These are perspectives share by other youth advisory council members. I feel that youth are often aware of social media having negative effects, this is what they have to say about it.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1e903ace7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1e903ace7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ROHAN LEAD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1dfa096183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1dfa096183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t>ROHAN LEAD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1dfa09618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1dfa09618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ROHAN LEAD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1dfa096183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1dfa096183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111111"/>
                </a:solidFill>
              </a:rPr>
              <a:t>ROHAN LEAD </a:t>
            </a:r>
            <a:endParaRPr sz="1200">
              <a:solidFill>
                <a:srgbClr val="111111"/>
              </a:solidFill>
            </a:endParaRPr>
          </a:p>
          <a:p>
            <a:pPr indent="0" lvl="0" marL="0" rtl="0" algn="l">
              <a:spcBef>
                <a:spcPts val="0"/>
              </a:spcBef>
              <a:spcAft>
                <a:spcPts val="0"/>
              </a:spcAft>
              <a:buNone/>
            </a:pPr>
            <a:r>
              <a:rPr lang="en" sz="1200">
                <a:solidFill>
                  <a:srgbClr val="111111"/>
                </a:solidFill>
              </a:rPr>
              <a:t>Rohan Mehta: S</a:t>
            </a:r>
            <a:r>
              <a:rPr lang="en" sz="1200">
                <a:solidFill>
                  <a:srgbClr val="111111"/>
                </a:solidFill>
              </a:rPr>
              <a:t>ocial media is a big part of many teens' lives. A 2018 Pew Research Center survey of nearly 750 13- to 17-year-olds found that 45% are online almost constantly and 97% use a social media platform, such as YouTube, Facebook, Instagram or Snapchat.</a:t>
            </a:r>
            <a:endParaRPr sz="1200">
              <a:solidFill>
                <a:srgbClr val="111111"/>
              </a:solidFill>
            </a:endParaRPr>
          </a:p>
          <a:p>
            <a:pPr indent="0" lvl="0" marL="0" rtl="0" algn="l">
              <a:spcBef>
                <a:spcPts val="0"/>
              </a:spcBef>
              <a:spcAft>
                <a:spcPts val="0"/>
              </a:spcAft>
              <a:buNone/>
            </a:pPr>
            <a:r>
              <a:t/>
            </a:r>
            <a:endParaRPr sz="1200">
              <a:solidFill>
                <a:srgbClr val="111111"/>
              </a:solidFill>
            </a:endParaRPr>
          </a:p>
          <a:p>
            <a:pPr indent="0" lvl="0" marL="0" rtl="0" algn="l">
              <a:spcBef>
                <a:spcPts val="0"/>
              </a:spcBef>
              <a:spcAft>
                <a:spcPts val="0"/>
              </a:spcAft>
              <a:buNone/>
            </a:pPr>
            <a:r>
              <a:rPr lang="en" sz="1200">
                <a:solidFill>
                  <a:srgbClr val="111111"/>
                </a:solidFill>
              </a:rPr>
              <a:t>Craig Watkins: </a:t>
            </a:r>
            <a:endParaRPr sz="1200">
              <a:solidFill>
                <a:srgbClr val="111111"/>
              </a:solidFill>
            </a:endParaRPr>
          </a:p>
          <a:p>
            <a:pPr indent="0" lvl="0" marL="0" rtl="0" algn="l">
              <a:spcBef>
                <a:spcPts val="0"/>
              </a:spcBef>
              <a:spcAft>
                <a:spcPts val="0"/>
              </a:spcAft>
              <a:buNone/>
            </a:pPr>
            <a:r>
              <a:t/>
            </a:r>
            <a:endParaRPr sz="1200">
              <a:solidFill>
                <a:srgbClr val="111111"/>
              </a:solidFill>
            </a:endParaRPr>
          </a:p>
          <a:p>
            <a:pPr indent="0" lvl="0" marL="0" rtl="0" algn="l">
              <a:spcBef>
                <a:spcPts val="0"/>
              </a:spcBef>
              <a:spcAft>
                <a:spcPts val="0"/>
              </a:spcAft>
              <a:buNone/>
            </a:pPr>
            <a:r>
              <a:t/>
            </a:r>
            <a:endParaRPr sz="1200">
              <a:solidFill>
                <a:srgbClr val="11111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8.jpg"/><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mailto:craig.watkins@austin.utexas.edu" TargetMode="External"/><Relationship Id="rId4" Type="http://schemas.openxmlformats.org/officeDocument/2006/relationships/hyperlink" Target="mailto:rohanmehta@utexas.edu" TargetMode="External"/><Relationship Id="rId5" Type="http://schemas.openxmlformats.org/officeDocument/2006/relationships/image" Target="../media/image9.png"/><Relationship Id="rId6"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58842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Social Media Usage and Adolescent Health</a:t>
            </a:r>
            <a:endParaRPr/>
          </a:p>
        </p:txBody>
      </p:sp>
      <p:sp>
        <p:nvSpPr>
          <p:cNvPr id="55" name="Google Shape;55;p13"/>
          <p:cNvSpPr txBox="1"/>
          <p:nvPr>
            <p:ph idx="1" type="subTitle"/>
          </p:nvPr>
        </p:nvSpPr>
        <p:spPr>
          <a:xfrm>
            <a:off x="311700" y="3311175"/>
            <a:ext cx="8520600" cy="14679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a:t>S. Craig Watkins, PhD</a:t>
            </a:r>
            <a:endParaRPr/>
          </a:p>
          <a:p>
            <a:pPr indent="0" lvl="0" marL="0" rtl="0" algn="ctr">
              <a:spcBef>
                <a:spcPts val="0"/>
              </a:spcBef>
              <a:spcAft>
                <a:spcPts val="0"/>
              </a:spcAft>
              <a:buNone/>
            </a:pPr>
            <a:r>
              <a:rPr lang="en" sz="2113"/>
              <a:t>University of Texas at Austin</a:t>
            </a:r>
            <a:endParaRPr sz="2113"/>
          </a:p>
          <a:p>
            <a:pPr indent="0" lvl="0" marL="0" rtl="0" algn="ctr">
              <a:spcBef>
                <a:spcPts val="0"/>
              </a:spcBef>
              <a:spcAft>
                <a:spcPts val="0"/>
              </a:spcAft>
              <a:buNone/>
            </a:pPr>
            <a:r>
              <a:t/>
            </a:r>
            <a:endParaRPr sz="2113"/>
          </a:p>
          <a:p>
            <a:pPr indent="0" lvl="0" marL="0" rtl="0" algn="ctr">
              <a:spcBef>
                <a:spcPts val="0"/>
              </a:spcBef>
              <a:spcAft>
                <a:spcPts val="0"/>
              </a:spcAft>
              <a:buNone/>
            </a:pPr>
            <a:r>
              <a:rPr lang="en"/>
              <a:t>Rohan Mehta, </a:t>
            </a:r>
            <a:endParaRPr/>
          </a:p>
          <a:p>
            <a:pPr indent="0" lvl="0" marL="0" rtl="0" algn="ctr">
              <a:spcBef>
                <a:spcPts val="0"/>
              </a:spcBef>
              <a:spcAft>
                <a:spcPts val="0"/>
              </a:spcAft>
              <a:buNone/>
            </a:pPr>
            <a:r>
              <a:rPr lang="en" sz="2113"/>
              <a:t>University of Texas at Austin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Understanding the Business Model</a:t>
            </a:r>
            <a:endParaRPr/>
          </a:p>
        </p:txBody>
      </p:sp>
      <p:sp>
        <p:nvSpPr>
          <p:cNvPr id="109" name="Google Shape;109;p22"/>
          <p:cNvSpPr txBox="1"/>
          <p:nvPr>
            <p:ph idx="1" type="body"/>
          </p:nvPr>
        </p:nvSpPr>
        <p:spPr>
          <a:xfrm>
            <a:off x="311700" y="1152475"/>
            <a:ext cx="53784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Ad revenue and engagement time</a:t>
            </a:r>
            <a:endParaRPr/>
          </a:p>
          <a:p>
            <a:pPr indent="-342900" lvl="0" marL="457200" rtl="0" algn="l">
              <a:spcBef>
                <a:spcPts val="0"/>
              </a:spcBef>
              <a:spcAft>
                <a:spcPts val="0"/>
              </a:spcAft>
              <a:buSzPts val="1800"/>
              <a:buChar char="-"/>
            </a:pPr>
            <a:r>
              <a:rPr lang="en"/>
              <a:t>Persuasive Technology</a:t>
            </a:r>
            <a:endParaRPr/>
          </a:p>
          <a:p>
            <a:pPr indent="0" lvl="0" marL="0" rtl="0" algn="l">
              <a:spcBef>
                <a:spcPts val="1200"/>
              </a:spcBef>
              <a:spcAft>
                <a:spcPts val="1200"/>
              </a:spcAft>
              <a:buNone/>
            </a:pPr>
            <a:r>
              <a:t/>
            </a:r>
            <a:endParaRPr/>
          </a:p>
        </p:txBody>
      </p:sp>
      <p:pic>
        <p:nvPicPr>
          <p:cNvPr id="110" name="Google Shape;110;p22"/>
          <p:cNvPicPr preferRelativeResize="0"/>
          <p:nvPr/>
        </p:nvPicPr>
        <p:blipFill>
          <a:blip r:embed="rId3">
            <a:alphaModFix/>
          </a:blip>
          <a:stretch>
            <a:fillRect/>
          </a:stretch>
        </p:blipFill>
        <p:spPr>
          <a:xfrm>
            <a:off x="1952625" y="1882125"/>
            <a:ext cx="5238750" cy="3009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720" u="sng"/>
              <a:t>Tool or Something More?</a:t>
            </a:r>
            <a:endParaRPr sz="2720" u="sng"/>
          </a:p>
        </p:txBody>
      </p:sp>
      <p:pic>
        <p:nvPicPr>
          <p:cNvPr id="116" name="Google Shape;116;p23"/>
          <p:cNvPicPr preferRelativeResize="0"/>
          <p:nvPr/>
        </p:nvPicPr>
        <p:blipFill>
          <a:blip r:embed="rId3">
            <a:alphaModFix/>
          </a:blip>
          <a:stretch>
            <a:fillRect/>
          </a:stretch>
        </p:blipFill>
        <p:spPr>
          <a:xfrm>
            <a:off x="5594925" y="1468888"/>
            <a:ext cx="2209800" cy="2066925"/>
          </a:xfrm>
          <a:prstGeom prst="rect">
            <a:avLst/>
          </a:prstGeom>
          <a:noFill/>
          <a:ln>
            <a:noFill/>
          </a:ln>
        </p:spPr>
      </p:pic>
      <p:sp>
        <p:nvSpPr>
          <p:cNvPr id="117" name="Google Shape;117;p23"/>
          <p:cNvSpPr txBox="1"/>
          <p:nvPr/>
        </p:nvSpPr>
        <p:spPr>
          <a:xfrm>
            <a:off x="4572000" y="2115150"/>
            <a:ext cx="6618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chemeClr val="dk1"/>
                </a:solidFill>
              </a:rPr>
              <a:t>vs</a:t>
            </a:r>
            <a:r>
              <a:rPr lang="en" sz="2500">
                <a:solidFill>
                  <a:schemeClr val="dk1"/>
                </a:solidFill>
              </a:rPr>
              <a:t>.</a:t>
            </a:r>
            <a:endParaRPr sz="2500">
              <a:solidFill>
                <a:schemeClr val="dk1"/>
              </a:solidFill>
            </a:endParaRPr>
          </a:p>
        </p:txBody>
      </p:sp>
      <p:pic>
        <p:nvPicPr>
          <p:cNvPr id="118" name="Google Shape;118;p23"/>
          <p:cNvPicPr preferRelativeResize="0"/>
          <p:nvPr/>
        </p:nvPicPr>
        <p:blipFill>
          <a:blip r:embed="rId4">
            <a:alphaModFix/>
          </a:blip>
          <a:stretch>
            <a:fillRect/>
          </a:stretch>
        </p:blipFill>
        <p:spPr>
          <a:xfrm>
            <a:off x="738925" y="1924050"/>
            <a:ext cx="3524250" cy="1295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4"/>
          <p:cNvSpPr txBox="1"/>
          <p:nvPr>
            <p:ph type="title"/>
          </p:nvPr>
        </p:nvSpPr>
        <p:spPr>
          <a:xfrm>
            <a:off x="235500" y="445025"/>
            <a:ext cx="8520600" cy="4056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ctr">
              <a:spcBef>
                <a:spcPts val="0"/>
              </a:spcBef>
              <a:spcAft>
                <a:spcPts val="0"/>
              </a:spcAft>
              <a:buNone/>
            </a:pPr>
            <a:r>
              <a:rPr lang="en"/>
              <a:t>Can you offer some personal examples of </a:t>
            </a:r>
            <a:r>
              <a:rPr lang="en"/>
              <a:t>problematic</a:t>
            </a:r>
            <a:r>
              <a:rPr lang="en"/>
              <a:t> social </a:t>
            </a:r>
            <a:r>
              <a:rPr lang="en"/>
              <a:t>media</a:t>
            </a:r>
            <a:r>
              <a:rPr lang="en"/>
              <a:t> use?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5"/>
          <p:cNvSpPr txBox="1"/>
          <p:nvPr>
            <p:ph type="title"/>
          </p:nvPr>
        </p:nvSpPr>
        <p:spPr>
          <a:xfrm>
            <a:off x="88500" y="2015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Problematic Uses of Social Media </a:t>
            </a:r>
            <a:endParaRPr/>
          </a:p>
          <a:p>
            <a:pPr indent="0" lvl="0" marL="0" rtl="0" algn="l">
              <a:spcBef>
                <a:spcPts val="0"/>
              </a:spcBef>
              <a:spcAft>
                <a:spcPts val="0"/>
              </a:spcAft>
              <a:buNone/>
            </a:pPr>
            <a:r>
              <a:rPr lang="en"/>
              <a:t>&amp; Technology</a:t>
            </a:r>
            <a:endParaRPr/>
          </a:p>
        </p:txBody>
      </p:sp>
      <p:sp>
        <p:nvSpPr>
          <p:cNvPr id="129" name="Google Shape;129;p25"/>
          <p:cNvSpPr txBox="1"/>
          <p:nvPr>
            <p:ph idx="1" type="body"/>
          </p:nvPr>
        </p:nvSpPr>
        <p:spPr>
          <a:xfrm>
            <a:off x="-43375" y="9601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342900" lvl="0" marL="457200" rtl="0" algn="l">
              <a:spcBef>
                <a:spcPts val="1200"/>
              </a:spcBef>
              <a:spcAft>
                <a:spcPts val="0"/>
              </a:spcAft>
              <a:buClr>
                <a:schemeClr val="dk1"/>
              </a:buClr>
              <a:buSzPts val="1800"/>
              <a:buChar char="-"/>
            </a:pPr>
            <a:r>
              <a:rPr lang="en">
                <a:solidFill>
                  <a:schemeClr val="dk1"/>
                </a:solidFill>
              </a:rPr>
              <a:t>The Addiction Debate</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Digital Pacifier</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Time spent with social media</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Is social media anti-social?</a:t>
            </a:r>
            <a:endParaRPr>
              <a:solidFill>
                <a:schemeClr val="dk1"/>
              </a:solidFill>
            </a:endParaRPr>
          </a:p>
        </p:txBody>
      </p:sp>
      <p:pic>
        <p:nvPicPr>
          <p:cNvPr id="130" name="Google Shape;130;p25"/>
          <p:cNvPicPr preferRelativeResize="0"/>
          <p:nvPr/>
        </p:nvPicPr>
        <p:blipFill>
          <a:blip r:embed="rId3">
            <a:alphaModFix/>
          </a:blip>
          <a:stretch>
            <a:fillRect/>
          </a:stretch>
        </p:blipFill>
        <p:spPr>
          <a:xfrm>
            <a:off x="5436725" y="878525"/>
            <a:ext cx="3172375" cy="2977375"/>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Mental Health Effects</a:t>
            </a:r>
            <a:endParaRPr/>
          </a:p>
        </p:txBody>
      </p:sp>
      <p:sp>
        <p:nvSpPr>
          <p:cNvPr id="136" name="Google Shape;136;p26"/>
          <p:cNvSpPr txBox="1"/>
          <p:nvPr>
            <p:ph idx="1" type="body"/>
          </p:nvPr>
        </p:nvSpPr>
        <p:spPr>
          <a:xfrm>
            <a:off x="311700" y="1152475"/>
            <a:ext cx="44919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Heightened risk of mental health issues</a:t>
            </a:r>
            <a:endParaRPr/>
          </a:p>
          <a:p>
            <a:pPr indent="-317500" lvl="1" marL="914400" rtl="0" algn="l">
              <a:spcBef>
                <a:spcPts val="0"/>
              </a:spcBef>
              <a:spcAft>
                <a:spcPts val="0"/>
              </a:spcAft>
              <a:buSzPts val="1400"/>
              <a:buChar char="-"/>
            </a:pPr>
            <a:r>
              <a:rPr lang="en"/>
              <a:t>Depression</a:t>
            </a:r>
            <a:endParaRPr/>
          </a:p>
          <a:p>
            <a:pPr indent="-317500" lvl="1" marL="914400" rtl="0" algn="l">
              <a:spcBef>
                <a:spcPts val="0"/>
              </a:spcBef>
              <a:spcAft>
                <a:spcPts val="0"/>
              </a:spcAft>
              <a:buSzPts val="1400"/>
              <a:buChar char="-"/>
            </a:pPr>
            <a:r>
              <a:rPr lang="en"/>
              <a:t>Anxiety</a:t>
            </a:r>
            <a:endParaRPr/>
          </a:p>
          <a:p>
            <a:pPr indent="-317500" lvl="1" marL="914400" rtl="0" algn="l">
              <a:spcBef>
                <a:spcPts val="0"/>
              </a:spcBef>
              <a:spcAft>
                <a:spcPts val="0"/>
              </a:spcAft>
              <a:buSzPts val="1400"/>
              <a:buChar char="-"/>
            </a:pPr>
            <a:r>
              <a:rPr lang="en"/>
              <a:t>Sleep quality</a:t>
            </a:r>
            <a:endParaRPr/>
          </a:p>
          <a:p>
            <a:pPr indent="-342900" lvl="0" marL="457200" rtl="0" algn="l">
              <a:spcBef>
                <a:spcPts val="0"/>
              </a:spcBef>
              <a:spcAft>
                <a:spcPts val="0"/>
              </a:spcAft>
              <a:buSzPts val="1800"/>
              <a:buChar char="-"/>
            </a:pPr>
            <a:r>
              <a:rPr lang="en"/>
              <a:t>Reported decline in life satisfaction</a:t>
            </a:r>
            <a:endParaRPr/>
          </a:p>
          <a:p>
            <a:pPr indent="-342900" lvl="0" marL="457200" rtl="0" algn="l">
              <a:spcBef>
                <a:spcPts val="0"/>
              </a:spcBef>
              <a:spcAft>
                <a:spcPts val="0"/>
              </a:spcAft>
              <a:buSzPts val="1800"/>
              <a:buChar char="-"/>
            </a:pPr>
            <a:r>
              <a:rPr lang="en"/>
              <a:t>Belief that others are happier</a:t>
            </a:r>
            <a:endParaRPr/>
          </a:p>
          <a:p>
            <a:pPr indent="-342900" lvl="0" marL="457200" rtl="0" algn="l">
              <a:spcBef>
                <a:spcPts val="0"/>
              </a:spcBef>
              <a:spcAft>
                <a:spcPts val="0"/>
              </a:spcAft>
              <a:buSzPts val="1800"/>
              <a:buChar char="-"/>
            </a:pPr>
            <a:r>
              <a:rPr lang="en"/>
              <a:t>Bullying, </a:t>
            </a:r>
            <a:r>
              <a:rPr lang="en"/>
              <a:t>harassment</a:t>
            </a:r>
            <a:r>
              <a:rPr lang="en"/>
              <a:t> or blackmail</a:t>
            </a:r>
            <a:endParaRPr/>
          </a:p>
          <a:p>
            <a:pPr indent="-342900" lvl="0" marL="457200" rtl="0" algn="l">
              <a:spcBef>
                <a:spcPts val="0"/>
              </a:spcBef>
              <a:spcAft>
                <a:spcPts val="0"/>
              </a:spcAft>
              <a:buSzPts val="1800"/>
              <a:buChar char="-"/>
            </a:pPr>
            <a:r>
              <a:rPr lang="en"/>
              <a:t>Causation V. Correlation </a:t>
            </a:r>
            <a:endParaRPr/>
          </a:p>
          <a:p>
            <a:pPr indent="-342900" lvl="0" marL="457200" rtl="0" algn="l">
              <a:spcBef>
                <a:spcPts val="0"/>
              </a:spcBef>
              <a:spcAft>
                <a:spcPts val="0"/>
              </a:spcAft>
              <a:buSzPts val="1800"/>
              <a:buChar char="-"/>
            </a:pPr>
            <a:r>
              <a:rPr lang="en"/>
              <a:t>Gender dynamics</a:t>
            </a:r>
            <a:endParaRPr/>
          </a:p>
        </p:txBody>
      </p:sp>
      <p:pic>
        <p:nvPicPr>
          <p:cNvPr id="137" name="Google Shape;137;p26"/>
          <p:cNvPicPr preferRelativeResize="0"/>
          <p:nvPr/>
        </p:nvPicPr>
        <p:blipFill>
          <a:blip r:embed="rId3">
            <a:alphaModFix/>
          </a:blip>
          <a:stretch>
            <a:fillRect/>
          </a:stretch>
        </p:blipFill>
        <p:spPr>
          <a:xfrm>
            <a:off x="4803600" y="1246325"/>
            <a:ext cx="4091475" cy="2809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7"/>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solidFill>
                  <a:schemeClr val="dk1"/>
                </a:solidFill>
              </a:rPr>
              <a:t>Social Media Behaviors and Subjective Well-Being</a:t>
            </a:r>
            <a:endParaRPr b="1">
              <a:solidFill>
                <a:schemeClr val="dk1"/>
              </a:solidFill>
            </a:endParaRPr>
          </a:p>
        </p:txBody>
      </p:sp>
      <p:pic>
        <p:nvPicPr>
          <p:cNvPr id="143" name="Google Shape;143;p27"/>
          <p:cNvPicPr preferRelativeResize="0"/>
          <p:nvPr/>
        </p:nvPicPr>
        <p:blipFill>
          <a:blip r:embed="rId3">
            <a:alphaModFix/>
          </a:blip>
          <a:stretch>
            <a:fillRect/>
          </a:stretch>
        </p:blipFill>
        <p:spPr>
          <a:xfrm>
            <a:off x="152400" y="152400"/>
            <a:ext cx="8839200" cy="352226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Positive Aspects of Social Media Use</a:t>
            </a:r>
            <a:endParaRPr/>
          </a:p>
        </p:txBody>
      </p:sp>
      <p:sp>
        <p:nvSpPr>
          <p:cNvPr id="149" name="Google Shape;149;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Identity development</a:t>
            </a:r>
            <a:endParaRPr/>
          </a:p>
          <a:p>
            <a:pPr indent="-342900" lvl="0" marL="457200" rtl="0" algn="l">
              <a:spcBef>
                <a:spcPts val="0"/>
              </a:spcBef>
              <a:spcAft>
                <a:spcPts val="0"/>
              </a:spcAft>
              <a:buSzPts val="1800"/>
              <a:buChar char="-"/>
            </a:pPr>
            <a:r>
              <a:rPr lang="en"/>
              <a:t>Communication, Social networks</a:t>
            </a:r>
            <a:endParaRPr/>
          </a:p>
          <a:p>
            <a:pPr indent="-342900" lvl="0" marL="457200" rtl="0" algn="l">
              <a:spcBef>
                <a:spcPts val="0"/>
              </a:spcBef>
              <a:spcAft>
                <a:spcPts val="0"/>
              </a:spcAft>
              <a:buSzPts val="1800"/>
              <a:buChar char="-"/>
            </a:pPr>
            <a:r>
              <a:rPr lang="en"/>
              <a:t>Entertainment</a:t>
            </a:r>
            <a:endParaRPr/>
          </a:p>
          <a:p>
            <a:pPr indent="-342900" lvl="0" marL="457200" rtl="0" algn="l">
              <a:spcBef>
                <a:spcPts val="0"/>
              </a:spcBef>
              <a:spcAft>
                <a:spcPts val="0"/>
              </a:spcAft>
              <a:buSzPts val="1800"/>
              <a:buChar char="-"/>
            </a:pPr>
            <a:r>
              <a:rPr lang="en"/>
              <a:t>Self-expression</a:t>
            </a:r>
            <a:endParaRPr/>
          </a:p>
          <a:p>
            <a:pPr indent="-342900" lvl="0" marL="457200" rtl="0" algn="l">
              <a:spcBef>
                <a:spcPts val="0"/>
              </a:spcBef>
              <a:spcAft>
                <a:spcPts val="0"/>
              </a:spcAft>
              <a:buSzPts val="1800"/>
              <a:buChar char="-"/>
            </a:pPr>
            <a:r>
              <a:rPr lang="en"/>
              <a:t>Intellectual stimulation and access to </a:t>
            </a:r>
            <a:r>
              <a:rPr lang="en"/>
              <a:t>information</a:t>
            </a:r>
            <a:r>
              <a:rPr lang="en"/>
              <a:t> networks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a:t>What does </a:t>
            </a:r>
            <a:r>
              <a:rPr lang="en"/>
              <a:t>digital</a:t>
            </a:r>
            <a:r>
              <a:rPr lang="en"/>
              <a:t> wellness mean from your perspective?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0"/>
          <p:cNvSpPr txBox="1"/>
          <p:nvPr>
            <p:ph type="title"/>
          </p:nvPr>
        </p:nvSpPr>
        <p:spPr>
          <a:xfrm>
            <a:off x="76400" y="1788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
            </a:r>
            <a:r>
              <a:rPr lang="en"/>
              <a:t>igital Wellness</a:t>
            </a:r>
            <a:endParaRPr/>
          </a:p>
        </p:txBody>
      </p:sp>
      <p:sp>
        <p:nvSpPr>
          <p:cNvPr id="160" name="Google Shape;160;p30"/>
          <p:cNvSpPr txBox="1"/>
          <p:nvPr>
            <p:ph idx="1" type="body"/>
          </p:nvPr>
        </p:nvSpPr>
        <p:spPr>
          <a:xfrm>
            <a:off x="311700" y="10104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342900" lvl="0" marL="457200" rtl="0" algn="l">
              <a:spcBef>
                <a:spcPts val="1200"/>
              </a:spcBef>
              <a:spcAft>
                <a:spcPts val="0"/>
              </a:spcAft>
              <a:buSzPts val="1800"/>
              <a:buChar char="-"/>
            </a:pPr>
            <a:r>
              <a:rPr lang="en"/>
              <a:t>Human Behavioral Component</a:t>
            </a:r>
            <a:endParaRPr/>
          </a:p>
          <a:p>
            <a:pPr indent="0" lvl="0" marL="457200" rtl="0" algn="l">
              <a:spcBef>
                <a:spcPts val="1200"/>
              </a:spcBef>
              <a:spcAft>
                <a:spcPts val="0"/>
              </a:spcAft>
              <a:buNone/>
            </a:pPr>
            <a:r>
              <a:t/>
            </a:r>
            <a:endParaRPr/>
          </a:p>
          <a:p>
            <a:pPr indent="0" lvl="0" marL="457200" rtl="0" algn="l">
              <a:spcBef>
                <a:spcPts val="1200"/>
              </a:spcBef>
              <a:spcAft>
                <a:spcPts val="1200"/>
              </a:spcAft>
              <a:buNone/>
            </a:pPr>
            <a:r>
              <a:t/>
            </a:r>
            <a:endParaRPr/>
          </a:p>
        </p:txBody>
      </p:sp>
      <p:pic>
        <p:nvPicPr>
          <p:cNvPr id="161" name="Google Shape;161;p30"/>
          <p:cNvPicPr preferRelativeResize="0"/>
          <p:nvPr/>
        </p:nvPicPr>
        <p:blipFill>
          <a:blip r:embed="rId3">
            <a:alphaModFix/>
          </a:blip>
          <a:stretch>
            <a:fillRect/>
          </a:stretch>
        </p:blipFill>
        <p:spPr>
          <a:xfrm>
            <a:off x="5200175" y="-28112"/>
            <a:ext cx="3901799" cy="5199725"/>
          </a:xfrm>
          <a:prstGeom prst="rect">
            <a:avLst/>
          </a:prstGeom>
          <a:noFill/>
          <a:ln>
            <a:noFill/>
          </a:ln>
        </p:spPr>
      </p:pic>
      <p:pic>
        <p:nvPicPr>
          <p:cNvPr id="162" name="Google Shape;162;p30"/>
          <p:cNvPicPr preferRelativeResize="0"/>
          <p:nvPr/>
        </p:nvPicPr>
        <p:blipFill>
          <a:blip r:embed="rId4">
            <a:alphaModFix/>
          </a:blip>
          <a:stretch>
            <a:fillRect/>
          </a:stretch>
        </p:blipFill>
        <p:spPr>
          <a:xfrm>
            <a:off x="-495775" y="1331200"/>
            <a:ext cx="5695950" cy="3913275"/>
          </a:xfrm>
          <a:prstGeom prst="rect">
            <a:avLst/>
          </a:prstGeom>
          <a:noFill/>
          <a:ln>
            <a:noFill/>
          </a:ln>
        </p:spPr>
      </p:pic>
      <p:sp>
        <p:nvSpPr>
          <p:cNvPr id="163" name="Google Shape;163;p30"/>
          <p:cNvSpPr txBox="1"/>
          <p:nvPr/>
        </p:nvSpPr>
        <p:spPr>
          <a:xfrm>
            <a:off x="76400" y="1377100"/>
            <a:ext cx="5288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Behavioral Component</a:t>
            </a:r>
            <a:endParaRPr>
              <a:solidFill>
                <a:schemeClr val="dk1"/>
              </a:solidFill>
            </a:endParaRPr>
          </a:p>
        </p:txBody>
      </p:sp>
      <p:sp>
        <p:nvSpPr>
          <p:cNvPr id="164" name="Google Shape;164;p30"/>
          <p:cNvSpPr txBox="1"/>
          <p:nvPr/>
        </p:nvSpPr>
        <p:spPr>
          <a:xfrm>
            <a:off x="5306475" y="0"/>
            <a:ext cx="5288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Technical Component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1"/>
          <p:cNvSpPr txBox="1"/>
          <p:nvPr>
            <p:ph type="title"/>
          </p:nvPr>
        </p:nvSpPr>
        <p:spPr>
          <a:xfrm>
            <a:off x="408800" y="1887800"/>
            <a:ext cx="8029200" cy="5733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How should adults a</a:t>
            </a:r>
            <a:r>
              <a:rPr lang="en"/>
              <a:t>pproach the topic of social media use with youth?</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Introductions</a:t>
            </a:r>
            <a:endParaRPr/>
          </a:p>
        </p:txBody>
      </p:sp>
      <p:sp>
        <p:nvSpPr>
          <p:cNvPr id="61" name="Google Shape;61;p14"/>
          <p:cNvSpPr txBox="1"/>
          <p:nvPr>
            <p:ph idx="1" type="body"/>
          </p:nvPr>
        </p:nvSpPr>
        <p:spPr>
          <a:xfrm>
            <a:off x="3347150" y="1204175"/>
            <a:ext cx="4709700" cy="25428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1200"/>
              </a:spcAft>
              <a:buNone/>
            </a:pPr>
            <a:r>
              <a:rPr lang="en">
                <a:solidFill>
                  <a:schemeClr val="dk1"/>
                </a:solidFill>
              </a:rPr>
              <a:t>Rohan is a 3rd year Biomedical Engineering major at UT Austin. Upon graduation, he plans to attend medical school. Rohan is interested in holistic and preventative medicine, combatting lifestyle disease, mental health, exercise science, and plant-based nutrition. Rohan volunteers at PCC with the outreach committee within the Youth Advisory Council, and also works as a media and video editing volunteer lead with People's Kids from Home.</a:t>
            </a:r>
            <a:endParaRPr>
              <a:solidFill>
                <a:schemeClr val="dk1"/>
              </a:solidFill>
            </a:endParaRPr>
          </a:p>
        </p:txBody>
      </p:sp>
      <p:pic>
        <p:nvPicPr>
          <p:cNvPr id="62" name="Google Shape;62;p14"/>
          <p:cNvPicPr preferRelativeResize="0"/>
          <p:nvPr/>
        </p:nvPicPr>
        <p:blipFill>
          <a:blip r:embed="rId3">
            <a:alphaModFix/>
          </a:blip>
          <a:stretch>
            <a:fillRect/>
          </a:stretch>
        </p:blipFill>
        <p:spPr>
          <a:xfrm>
            <a:off x="472525" y="1356100"/>
            <a:ext cx="2779676" cy="22389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Approaching the Topic with Youth</a:t>
            </a:r>
            <a:endParaRPr/>
          </a:p>
        </p:txBody>
      </p:sp>
      <p:sp>
        <p:nvSpPr>
          <p:cNvPr id="175" name="Google Shape;175;p32"/>
          <p:cNvSpPr txBox="1"/>
          <p:nvPr>
            <p:ph idx="1" type="body"/>
          </p:nvPr>
        </p:nvSpPr>
        <p:spPr>
          <a:xfrm>
            <a:off x="673500" y="1403425"/>
            <a:ext cx="7797000" cy="1936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a:t>
            </a:r>
            <a:r>
              <a:rPr lang="en"/>
              <a:t>When I was a boy of fourteen, my father was so ignorant I could hardly stand to have the old man around. But when I got to be twenty-one, I was astonished at how much he had learned in seven years.” </a:t>
            </a:r>
            <a:endParaRPr/>
          </a:p>
          <a:p>
            <a:pPr indent="0" lvl="0" marL="0" rtl="0" algn="ctr">
              <a:spcBef>
                <a:spcPts val="1200"/>
              </a:spcBef>
              <a:spcAft>
                <a:spcPts val="1200"/>
              </a:spcAft>
              <a:buNone/>
            </a:pPr>
            <a:r>
              <a:rPr lang="en"/>
              <a:t>- Mark Twain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3"/>
          <p:cNvSpPr txBox="1"/>
          <p:nvPr>
            <p:ph type="title"/>
          </p:nvPr>
        </p:nvSpPr>
        <p:spPr>
          <a:xfrm>
            <a:off x="311700" y="411850"/>
            <a:ext cx="8520600" cy="572700"/>
          </a:xfrm>
          <a:prstGeom prst="rect">
            <a:avLst/>
          </a:prstGeom>
        </p:spPr>
        <p:txBody>
          <a:bodyPr anchorCtr="0" anchor="t" bIns="91425" lIns="91425" spcFirstLastPara="1" rIns="91425" wrap="square" tIns="91425">
            <a:normAutofit fontScale="90000"/>
          </a:bodyPr>
          <a:lstStyle/>
          <a:p>
            <a:pPr indent="457200" lvl="0" marL="3657600" rtl="0" algn="ctr">
              <a:spcBef>
                <a:spcPts val="0"/>
              </a:spcBef>
              <a:spcAft>
                <a:spcPts val="0"/>
              </a:spcAft>
              <a:buClr>
                <a:schemeClr val="dk1"/>
              </a:buClr>
              <a:buSzPct val="39285"/>
              <a:buFont typeface="Arial"/>
              <a:buNone/>
            </a:pPr>
            <a:r>
              <a:rPr lang="en"/>
              <a:t>How should adults approach the topic of social media use </a:t>
            </a:r>
            <a:endParaRPr/>
          </a:p>
          <a:p>
            <a:pPr indent="457200" lvl="0" marL="3657600" rtl="0" algn="ctr">
              <a:spcBef>
                <a:spcPts val="0"/>
              </a:spcBef>
              <a:spcAft>
                <a:spcPts val="0"/>
              </a:spcAft>
              <a:buClr>
                <a:schemeClr val="dk1"/>
              </a:buClr>
              <a:buSzPct val="39285"/>
              <a:buFont typeface="Arial"/>
              <a:buNone/>
            </a:pPr>
            <a:r>
              <a:rPr lang="en" u="sng"/>
              <a:t>with youth?</a:t>
            </a:r>
            <a:endParaRPr u="sng"/>
          </a:p>
          <a:p>
            <a:pPr indent="457200" lvl="0" marL="3657600" rtl="0" algn="ctr">
              <a:spcBef>
                <a:spcPts val="0"/>
              </a:spcBef>
              <a:spcAft>
                <a:spcPts val="0"/>
              </a:spcAft>
              <a:buClr>
                <a:schemeClr val="dk1"/>
              </a:buClr>
              <a:buSzPct val="39285"/>
              <a:buFont typeface="Arial"/>
              <a:buNone/>
            </a:pPr>
            <a:r>
              <a:t/>
            </a:r>
            <a:endParaRPr/>
          </a:p>
          <a:p>
            <a:pPr indent="457200" lvl="0" marL="3657600" rtl="0" algn="ctr">
              <a:spcBef>
                <a:spcPts val="0"/>
              </a:spcBef>
              <a:spcAft>
                <a:spcPts val="0"/>
              </a:spcAft>
              <a:buClr>
                <a:schemeClr val="dk1"/>
              </a:buClr>
              <a:buSzPct val="39285"/>
              <a:buFont typeface="Arial"/>
              <a:buNone/>
            </a:pPr>
            <a:r>
              <a:rPr lang="en">
                <a:solidFill>
                  <a:schemeClr val="lt2"/>
                </a:solidFill>
              </a:rPr>
              <a:t>Age/Maturation</a:t>
            </a:r>
            <a:endParaRPr>
              <a:solidFill>
                <a:schemeClr val="lt2"/>
              </a:solidFill>
            </a:endParaRPr>
          </a:p>
          <a:p>
            <a:pPr indent="457200" lvl="0" marL="3657600" rtl="0" algn="ctr">
              <a:spcBef>
                <a:spcPts val="0"/>
              </a:spcBef>
              <a:spcAft>
                <a:spcPts val="0"/>
              </a:spcAft>
              <a:buClr>
                <a:schemeClr val="dk1"/>
              </a:buClr>
              <a:buSzPct val="39285"/>
              <a:buFont typeface="Arial"/>
              <a:buNone/>
            </a:pPr>
            <a:r>
              <a:rPr lang="en"/>
              <a:t>Literacy</a:t>
            </a:r>
            <a:endParaRPr/>
          </a:p>
          <a:p>
            <a:pPr indent="457200" lvl="0" marL="3657600" rtl="0" algn="ctr">
              <a:spcBef>
                <a:spcPts val="0"/>
              </a:spcBef>
              <a:spcAft>
                <a:spcPts val="0"/>
              </a:spcAft>
              <a:buClr>
                <a:schemeClr val="dk1"/>
              </a:buClr>
              <a:buSzPct val="39285"/>
              <a:buFont typeface="Arial"/>
              <a:buNone/>
            </a:pPr>
            <a:r>
              <a:rPr lang="en">
                <a:solidFill>
                  <a:schemeClr val="lt2"/>
                </a:solidFill>
              </a:rPr>
              <a:t>Communication</a:t>
            </a:r>
            <a:endParaRPr>
              <a:solidFill>
                <a:schemeClr val="lt2"/>
              </a:solidFill>
            </a:endParaRPr>
          </a:p>
          <a:p>
            <a:pPr indent="457200" lvl="0" marL="3657600" rtl="0" algn="ctr">
              <a:spcBef>
                <a:spcPts val="0"/>
              </a:spcBef>
              <a:spcAft>
                <a:spcPts val="0"/>
              </a:spcAft>
              <a:buClr>
                <a:schemeClr val="dk1"/>
              </a:buClr>
              <a:buSzPct val="39285"/>
              <a:buFont typeface="Arial"/>
              <a:buNone/>
            </a:pPr>
            <a:r>
              <a:rPr lang="en"/>
              <a:t>Agency</a:t>
            </a:r>
            <a:endParaRPr/>
          </a:p>
          <a:p>
            <a:pPr indent="457200" lvl="0" marL="3657600" rtl="0" algn="ctr">
              <a:spcBef>
                <a:spcPts val="0"/>
              </a:spcBef>
              <a:spcAft>
                <a:spcPts val="0"/>
              </a:spcAft>
              <a:buClr>
                <a:schemeClr val="dk1"/>
              </a:buClr>
              <a:buSzPct val="39285"/>
              <a:buFont typeface="Arial"/>
              <a:buNone/>
            </a:pPr>
            <a:r>
              <a:t/>
            </a:r>
            <a:endParaRPr/>
          </a:p>
          <a:p>
            <a:pPr indent="457200" lvl="0" marL="3657600" rtl="0" algn="l">
              <a:spcBef>
                <a:spcPts val="0"/>
              </a:spcBef>
              <a:spcAft>
                <a:spcPts val="0"/>
              </a:spcAft>
              <a:buClr>
                <a:schemeClr val="dk1"/>
              </a:buClr>
              <a:buSzPct val="39285"/>
              <a:buFont typeface="Arial"/>
              <a:buNone/>
            </a:pPr>
            <a:r>
              <a:t/>
            </a:r>
            <a:endParaRPr/>
          </a:p>
          <a:p>
            <a:pPr indent="457200" lvl="0" marL="3657600" rtl="0" algn="ctr">
              <a:spcBef>
                <a:spcPts val="0"/>
              </a:spcBef>
              <a:spcAft>
                <a:spcPts val="0"/>
              </a:spcAft>
              <a:buClr>
                <a:schemeClr val="dk1"/>
              </a:buClr>
              <a:buSzPct val="39285"/>
              <a:buFont typeface="Arial"/>
              <a:buNone/>
            </a:pPr>
            <a:r>
              <a:t/>
            </a:r>
            <a:endParaRPr/>
          </a:p>
          <a:p>
            <a:pPr indent="457200" lvl="0" marL="3657600" rtl="0" algn="ctr">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pic>
        <p:nvPicPr>
          <p:cNvPr id="181" name="Google Shape;181;p33"/>
          <p:cNvPicPr preferRelativeResize="0"/>
          <p:nvPr/>
        </p:nvPicPr>
        <p:blipFill>
          <a:blip r:embed="rId3">
            <a:alphaModFix/>
          </a:blip>
          <a:stretch>
            <a:fillRect/>
          </a:stretch>
        </p:blipFill>
        <p:spPr>
          <a:xfrm>
            <a:off x="-50775" y="0"/>
            <a:ext cx="3738350" cy="51588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4"/>
          <p:cNvSpPr txBox="1"/>
          <p:nvPr>
            <p:ph idx="1" type="body"/>
          </p:nvPr>
        </p:nvSpPr>
        <p:spPr>
          <a:xfrm>
            <a:off x="280925" y="2949100"/>
            <a:ext cx="3774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just">
              <a:spcBef>
                <a:spcPts val="1200"/>
              </a:spcBef>
              <a:spcAft>
                <a:spcPts val="0"/>
              </a:spcAft>
              <a:buNone/>
            </a:pPr>
            <a:r>
              <a:rPr lang="en"/>
              <a:t>S. Craig Watkins</a:t>
            </a:r>
            <a:endParaRPr/>
          </a:p>
          <a:p>
            <a:pPr indent="0" lvl="0" marL="0" rtl="0" algn="just">
              <a:spcBef>
                <a:spcPts val="1200"/>
              </a:spcBef>
              <a:spcAft>
                <a:spcPts val="0"/>
              </a:spcAft>
              <a:buNone/>
            </a:pPr>
            <a:r>
              <a:rPr lang="en" u="sng">
                <a:solidFill>
                  <a:schemeClr val="hlink"/>
                </a:solidFill>
                <a:hlinkClick r:id="rId3"/>
              </a:rPr>
              <a:t>craig.watkins@austin.utexas.edu</a:t>
            </a:r>
            <a:endParaRPr/>
          </a:p>
          <a:p>
            <a:pPr indent="0" lvl="0" marL="0" rtl="0" algn="just">
              <a:spcBef>
                <a:spcPts val="1200"/>
              </a:spcBef>
              <a:spcAft>
                <a:spcPts val="0"/>
              </a:spcAft>
              <a:buNone/>
            </a:pPr>
            <a:r>
              <a:rPr lang="en"/>
              <a:t>Twitter: @scraigwatkins</a:t>
            </a:r>
            <a:endParaRPr/>
          </a:p>
          <a:p>
            <a:pPr indent="0" lvl="0" marL="0" rtl="0" algn="just">
              <a:spcBef>
                <a:spcPts val="1200"/>
              </a:spcBef>
              <a:spcAft>
                <a:spcPts val="0"/>
              </a:spcAft>
              <a:buNone/>
            </a:pPr>
            <a:r>
              <a:t/>
            </a:r>
            <a:endParaRPr/>
          </a:p>
          <a:p>
            <a:pPr indent="0" lvl="0" marL="0" rtl="0" algn="just">
              <a:spcBef>
                <a:spcPts val="1200"/>
              </a:spcBef>
              <a:spcAft>
                <a:spcPts val="0"/>
              </a:spcAft>
              <a:buNone/>
            </a:pPr>
            <a:r>
              <a:t/>
            </a:r>
            <a:endParaRPr/>
          </a:p>
          <a:p>
            <a:pPr indent="0" lvl="0" marL="0" rtl="0" algn="just">
              <a:spcBef>
                <a:spcPts val="1200"/>
              </a:spcBef>
              <a:spcAft>
                <a:spcPts val="1200"/>
              </a:spcAft>
              <a:buNone/>
            </a:pPr>
            <a:r>
              <a:t/>
            </a:r>
            <a:endParaRPr/>
          </a:p>
        </p:txBody>
      </p:sp>
      <p:sp>
        <p:nvSpPr>
          <p:cNvPr id="187" name="Google Shape;187;p34"/>
          <p:cNvSpPr txBox="1"/>
          <p:nvPr/>
        </p:nvSpPr>
        <p:spPr>
          <a:xfrm>
            <a:off x="5389900" y="3110725"/>
            <a:ext cx="3000000" cy="1406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t/>
            </a:r>
            <a:endParaRPr sz="1800">
              <a:solidFill>
                <a:schemeClr val="lt2"/>
              </a:solidFill>
            </a:endParaRPr>
          </a:p>
          <a:p>
            <a:pPr indent="0" lvl="0" marL="0" rtl="0" algn="just">
              <a:lnSpc>
                <a:spcPct val="115000"/>
              </a:lnSpc>
              <a:spcBef>
                <a:spcPts val="1200"/>
              </a:spcBef>
              <a:spcAft>
                <a:spcPts val="0"/>
              </a:spcAft>
              <a:buNone/>
            </a:pPr>
            <a:r>
              <a:rPr lang="en" sz="1800">
                <a:solidFill>
                  <a:schemeClr val="lt2"/>
                </a:solidFill>
              </a:rPr>
              <a:t>Rohan Mehta</a:t>
            </a:r>
            <a:endParaRPr sz="1800">
              <a:solidFill>
                <a:schemeClr val="lt2"/>
              </a:solidFill>
            </a:endParaRPr>
          </a:p>
          <a:p>
            <a:pPr indent="0" lvl="0" marL="0" rtl="0" algn="just">
              <a:lnSpc>
                <a:spcPct val="115000"/>
              </a:lnSpc>
              <a:spcBef>
                <a:spcPts val="1200"/>
              </a:spcBef>
              <a:spcAft>
                <a:spcPts val="1200"/>
              </a:spcAft>
              <a:buNone/>
            </a:pPr>
            <a:r>
              <a:rPr lang="en" sz="1800" u="sng">
                <a:solidFill>
                  <a:schemeClr val="accent5"/>
                </a:solidFill>
                <a:hlinkClick r:id="rId4">
                  <a:extLst>
                    <a:ext uri="{A12FA001-AC4F-418D-AE19-62706E023703}">
                      <ahyp:hlinkClr val="tx"/>
                    </a:ext>
                  </a:extLst>
                </a:hlinkClick>
              </a:rPr>
              <a:t>rohanmehta@utexas.edu</a:t>
            </a:r>
            <a:endParaRPr/>
          </a:p>
        </p:txBody>
      </p:sp>
      <p:pic>
        <p:nvPicPr>
          <p:cNvPr id="188" name="Google Shape;188;p34"/>
          <p:cNvPicPr preferRelativeResize="0"/>
          <p:nvPr/>
        </p:nvPicPr>
        <p:blipFill rotWithShape="1">
          <a:blip r:embed="rId5">
            <a:alphaModFix/>
          </a:blip>
          <a:srcRect b="0" l="10807" r="12269" t="0"/>
          <a:stretch/>
        </p:blipFill>
        <p:spPr>
          <a:xfrm>
            <a:off x="5488538" y="483825"/>
            <a:ext cx="2802725" cy="2934900"/>
          </a:xfrm>
          <a:prstGeom prst="rect">
            <a:avLst/>
          </a:prstGeom>
          <a:noFill/>
          <a:ln>
            <a:noFill/>
          </a:ln>
        </p:spPr>
      </p:pic>
      <p:pic>
        <p:nvPicPr>
          <p:cNvPr id="189" name="Google Shape;189;p34"/>
          <p:cNvPicPr preferRelativeResize="0"/>
          <p:nvPr/>
        </p:nvPicPr>
        <p:blipFill>
          <a:blip r:embed="rId6">
            <a:alphaModFix/>
          </a:blip>
          <a:stretch>
            <a:fillRect/>
          </a:stretch>
        </p:blipFill>
        <p:spPr>
          <a:xfrm>
            <a:off x="480950" y="584325"/>
            <a:ext cx="2609274" cy="26092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6" name="Shape 66"/>
        <p:cNvGrpSpPr/>
        <p:nvPr/>
      </p:nvGrpSpPr>
      <p:grpSpPr>
        <a:xfrm>
          <a:off x="0" y="0"/>
          <a:ext cx="0" cy="0"/>
          <a:chOff x="0" y="0"/>
          <a:chExt cx="0" cy="0"/>
        </a:xfrm>
      </p:grpSpPr>
      <p:pic>
        <p:nvPicPr>
          <p:cNvPr id="67" name="Google Shape;67;p15"/>
          <p:cNvPicPr preferRelativeResize="0"/>
          <p:nvPr/>
        </p:nvPicPr>
        <p:blipFill>
          <a:blip r:embed="rId3">
            <a:alphaModFix/>
          </a:blip>
          <a:stretch>
            <a:fillRect/>
          </a:stretch>
        </p:blipFill>
        <p:spPr>
          <a:xfrm>
            <a:off x="152400" y="609600"/>
            <a:ext cx="5640375" cy="3154175"/>
          </a:xfrm>
          <a:prstGeom prst="rect">
            <a:avLst/>
          </a:prstGeom>
          <a:noFill/>
          <a:ln>
            <a:noFill/>
          </a:ln>
        </p:spPr>
      </p:pic>
      <p:pic>
        <p:nvPicPr>
          <p:cNvPr id="68" name="Google Shape;68;p15"/>
          <p:cNvPicPr preferRelativeResize="0"/>
          <p:nvPr/>
        </p:nvPicPr>
        <p:blipFill>
          <a:blip r:embed="rId4">
            <a:alphaModFix/>
          </a:blip>
          <a:stretch>
            <a:fillRect/>
          </a:stretch>
        </p:blipFill>
        <p:spPr>
          <a:xfrm>
            <a:off x="6178275" y="659425"/>
            <a:ext cx="2668150" cy="3104350"/>
          </a:xfrm>
          <a:prstGeom prst="rect">
            <a:avLst/>
          </a:prstGeom>
          <a:noFill/>
          <a:ln cap="flat" cmpd="sng" w="9525">
            <a:solidFill>
              <a:srgbClr val="B7B7B7"/>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Craig will add images from book covers</a:t>
            </a:r>
            <a:endParaRPr/>
          </a:p>
        </p:txBody>
      </p:sp>
      <p:pic>
        <p:nvPicPr>
          <p:cNvPr id="74" name="Google Shape;74;p16"/>
          <p:cNvPicPr preferRelativeResize="0"/>
          <p:nvPr/>
        </p:nvPicPr>
        <p:blipFill>
          <a:blip r:embed="rId3">
            <a:alphaModFix/>
          </a:blip>
          <a:stretch>
            <a:fillRect/>
          </a:stretch>
        </p:blipFill>
        <p:spPr>
          <a:xfrm>
            <a:off x="831870" y="60875"/>
            <a:ext cx="683916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title"/>
          </p:nvPr>
        </p:nvSpPr>
        <p:spPr>
          <a:xfrm>
            <a:off x="1317200" y="1915850"/>
            <a:ext cx="6123600" cy="92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920"/>
              <a:t>Youth Perspectives on Social Media</a:t>
            </a:r>
            <a:endParaRPr sz="292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would you like adults to discuss social media use?</a:t>
            </a:r>
            <a:endParaRPr/>
          </a:p>
        </p:txBody>
      </p:sp>
      <p:sp>
        <p:nvSpPr>
          <p:cNvPr id="85" name="Google Shape;85;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CC0000"/>
                </a:solidFill>
              </a:rPr>
              <a:t>“...coming across as good-intentioned and not condescending or out-of-touch with what adolescents want…”</a:t>
            </a:r>
            <a:endParaRPr>
              <a:solidFill>
                <a:srgbClr val="CC0000"/>
              </a:solidFill>
            </a:endParaRPr>
          </a:p>
          <a:p>
            <a:pPr indent="0" lvl="0" marL="0" rtl="0" algn="l">
              <a:spcBef>
                <a:spcPts val="1200"/>
              </a:spcBef>
              <a:spcAft>
                <a:spcPts val="0"/>
              </a:spcAft>
              <a:buNone/>
            </a:pPr>
            <a:r>
              <a:rPr lang="en">
                <a:solidFill>
                  <a:srgbClr val="F6B26B"/>
                </a:solidFill>
              </a:rPr>
              <a:t>“...acknowledging the downsides as well as the positives of social media…”</a:t>
            </a:r>
            <a:endParaRPr>
              <a:solidFill>
                <a:srgbClr val="F6B26B"/>
              </a:solidFill>
            </a:endParaRPr>
          </a:p>
          <a:p>
            <a:pPr indent="0" lvl="0" marL="0" rtl="0" algn="l">
              <a:spcBef>
                <a:spcPts val="1200"/>
              </a:spcBef>
              <a:spcAft>
                <a:spcPts val="0"/>
              </a:spcAft>
              <a:buNone/>
            </a:pPr>
            <a:r>
              <a:rPr lang="en">
                <a:solidFill>
                  <a:srgbClr val="6AA84F"/>
                </a:solidFill>
              </a:rPr>
              <a:t>“...a very holistic and balanced view that operates as a two-sided conversation.”</a:t>
            </a:r>
            <a:endParaRPr sz="1100">
              <a:solidFill>
                <a:srgbClr val="6AA84F"/>
              </a:solidFill>
              <a:highlight>
                <a:srgbClr val="D9EAD3"/>
              </a:highlight>
              <a:latin typeface="Calibri"/>
              <a:ea typeface="Calibri"/>
              <a:cs typeface="Calibri"/>
              <a:sym typeface="Calibri"/>
            </a:endParaRPr>
          </a:p>
          <a:p>
            <a:pPr indent="0" lvl="0" marL="0" rtl="0" algn="l">
              <a:lnSpc>
                <a:spcPct val="100000"/>
              </a:lnSpc>
              <a:spcBef>
                <a:spcPts val="1200"/>
              </a:spcBef>
              <a:spcAft>
                <a:spcPts val="0"/>
              </a:spcAft>
              <a:buNone/>
            </a:pPr>
            <a:r>
              <a:t/>
            </a:r>
            <a:endParaRPr sz="1100">
              <a:solidFill>
                <a:srgbClr val="FF0000"/>
              </a:solidFill>
              <a:highlight>
                <a:srgbClr val="D9EAD3"/>
              </a:highlight>
              <a:latin typeface="Calibri"/>
              <a:ea typeface="Calibri"/>
              <a:cs typeface="Calibri"/>
              <a:sym typeface="Calibri"/>
            </a:endParaRPr>
          </a:p>
          <a:p>
            <a:pPr indent="0" lvl="0" marL="0" rtl="0" algn="l">
              <a:spcBef>
                <a:spcPts val="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your perspective on social media?</a:t>
            </a:r>
            <a:endParaRPr/>
          </a:p>
        </p:txBody>
      </p:sp>
      <p:sp>
        <p:nvSpPr>
          <p:cNvPr id="91" name="Google Shape;91;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6D9EEB"/>
                </a:solidFill>
              </a:rPr>
              <a:t>“I do believe that social media does affect moods, it can be seen how it can create division in families [due to] different information being shared on different platforms each with their own generation demographic.”</a:t>
            </a:r>
            <a:endParaRPr>
              <a:solidFill>
                <a:srgbClr val="6D9EEB"/>
              </a:solidFill>
            </a:endParaRPr>
          </a:p>
          <a:p>
            <a:pPr indent="0" lvl="0" marL="0" rtl="0" algn="l">
              <a:spcBef>
                <a:spcPts val="1200"/>
              </a:spcBef>
              <a:spcAft>
                <a:spcPts val="0"/>
              </a:spcAft>
              <a:buNone/>
            </a:pPr>
            <a:r>
              <a:rPr lang="en">
                <a:solidFill>
                  <a:srgbClr val="674EA7"/>
                </a:solidFill>
              </a:rPr>
              <a:t>“...the effect on the internet on mental health isn't super well understood but is definitely very impactful… youth can certainly notice the effect social media has on themselves, so it’s good to show how to mindfully use social media…” </a:t>
            </a:r>
            <a:endParaRPr sz="1100">
              <a:solidFill>
                <a:srgbClr val="674EA7"/>
              </a:solidFill>
              <a:highlight>
                <a:srgbClr val="D9EAD3"/>
              </a:highlight>
              <a:latin typeface="Calibri"/>
              <a:ea typeface="Calibri"/>
              <a:cs typeface="Calibri"/>
              <a:sym typeface="Calibri"/>
            </a:endParaRPr>
          </a:p>
          <a:p>
            <a:pPr indent="0" lvl="0" marL="0" rtl="0" algn="l">
              <a:lnSpc>
                <a:spcPct val="100000"/>
              </a:lnSpc>
              <a:spcBef>
                <a:spcPts val="1200"/>
              </a:spcBef>
              <a:spcAft>
                <a:spcPts val="0"/>
              </a:spcAft>
              <a:buNone/>
            </a:pPr>
            <a:r>
              <a:t/>
            </a:r>
            <a:endParaRPr sz="1100">
              <a:solidFill>
                <a:srgbClr val="FF0000"/>
              </a:solidFill>
              <a:highlight>
                <a:srgbClr val="D9EAD3"/>
              </a:highlight>
              <a:latin typeface="Calibri"/>
              <a:ea typeface="Calibri"/>
              <a:cs typeface="Calibri"/>
              <a:sym typeface="Calibri"/>
            </a:endParaRPr>
          </a:p>
          <a:p>
            <a:pPr indent="0" lvl="0" marL="0" rtl="0" algn="l">
              <a:spcBef>
                <a:spcPts val="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Topics</a:t>
            </a:r>
            <a:endParaRPr/>
          </a:p>
        </p:txBody>
      </p:sp>
      <p:sp>
        <p:nvSpPr>
          <p:cNvPr id="97" name="Google Shape;97;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Understanding the social media business model</a:t>
            </a:r>
            <a:endParaRPr/>
          </a:p>
          <a:p>
            <a:pPr indent="-342900" lvl="0" marL="457200" rtl="0" algn="l">
              <a:spcBef>
                <a:spcPts val="0"/>
              </a:spcBef>
              <a:spcAft>
                <a:spcPts val="0"/>
              </a:spcAft>
              <a:buSzPts val="1800"/>
              <a:buChar char="●"/>
            </a:pPr>
            <a:r>
              <a:rPr lang="en"/>
              <a:t>Tech addiction?</a:t>
            </a:r>
            <a:endParaRPr/>
          </a:p>
          <a:p>
            <a:pPr indent="-342900" lvl="0" marL="457200" rtl="0" algn="l">
              <a:spcBef>
                <a:spcPts val="0"/>
              </a:spcBef>
              <a:spcAft>
                <a:spcPts val="0"/>
              </a:spcAft>
              <a:buSzPts val="1800"/>
              <a:buChar char="●"/>
            </a:pPr>
            <a:r>
              <a:rPr lang="en"/>
              <a:t>Young people’s use of social media to address health issues</a:t>
            </a:r>
            <a:endParaRPr/>
          </a:p>
          <a:p>
            <a:pPr indent="-342900" lvl="0" marL="457200" rtl="0" algn="l">
              <a:spcBef>
                <a:spcPts val="0"/>
              </a:spcBef>
              <a:spcAft>
                <a:spcPts val="0"/>
              </a:spcAft>
              <a:buSzPts val="1800"/>
              <a:buChar char="●"/>
            </a:pPr>
            <a:r>
              <a:rPr lang="en"/>
              <a:t>Pros and cons of social media use</a:t>
            </a:r>
            <a:endParaRPr/>
          </a:p>
          <a:p>
            <a:pPr indent="-342900" lvl="0" marL="457200" rtl="0" algn="l">
              <a:spcBef>
                <a:spcPts val="0"/>
              </a:spcBef>
              <a:spcAft>
                <a:spcPts val="0"/>
              </a:spcAft>
              <a:buSzPts val="1800"/>
              <a:buChar char="●"/>
            </a:pPr>
            <a:r>
              <a:rPr lang="en"/>
              <a:t>What parents and care providers should know about young people’s social media habits </a:t>
            </a:r>
            <a:endParaRPr/>
          </a:p>
          <a:p>
            <a:pPr indent="-342900" lvl="0" marL="457200" rtl="0" algn="l">
              <a:spcBef>
                <a:spcPts val="0"/>
              </a:spcBef>
              <a:spcAft>
                <a:spcPts val="0"/>
              </a:spcAft>
              <a:buSzPts val="1800"/>
              <a:buChar char="●"/>
            </a:pPr>
            <a:r>
              <a:rPr lang="en"/>
              <a:t>Digital Wellness</a:t>
            </a:r>
            <a:endParaRPr/>
          </a:p>
          <a:p>
            <a:pPr indent="0" lvl="0" marL="0" rtl="0" algn="l">
              <a:spcBef>
                <a:spcPts val="120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Prevalence of Social Media Use</a:t>
            </a:r>
            <a:endParaRPr/>
          </a:p>
        </p:txBody>
      </p:sp>
      <p:pic>
        <p:nvPicPr>
          <p:cNvPr id="103" name="Google Shape;103;p21"/>
          <p:cNvPicPr preferRelativeResize="0"/>
          <p:nvPr/>
        </p:nvPicPr>
        <p:blipFill>
          <a:blip r:embed="rId3">
            <a:alphaModFix/>
          </a:blip>
          <a:stretch>
            <a:fillRect/>
          </a:stretch>
        </p:blipFill>
        <p:spPr>
          <a:xfrm>
            <a:off x="1265463" y="1088075"/>
            <a:ext cx="6613074" cy="36775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